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4F66"/>
    <a:srgbClr val="2B5C92"/>
    <a:srgbClr val="0D7BBB"/>
    <a:srgbClr val="197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271" autoAdjust="0"/>
    <p:restoredTop sz="86441" autoAdjust="0"/>
  </p:normalViewPr>
  <p:slideViewPr>
    <p:cSldViewPr snapToGrid="0">
      <p:cViewPr>
        <p:scale>
          <a:sx n="25" d="100"/>
          <a:sy n="25" d="100"/>
        </p:scale>
        <p:origin x="1382" y="-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94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0" y="10101676"/>
            <a:ext cx="9000000" cy="88855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68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033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50" y="10101676"/>
            <a:ext cx="9000000" cy="88855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728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394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330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440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51" y="4290060"/>
            <a:ext cx="27944386" cy="636011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18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107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34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BA0956D2-E592-41B3-BD91-9901B0DABBE1}" type="datetimeFigureOut">
              <a:rPr lang="pt-PT" smtClean="0"/>
              <a:t>02/06/2023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8B29038-59B2-40A6-B372-803E66545C7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633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2.jpe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Relationship Id="rId22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5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id="{89AF4916-F5BC-3CEA-799C-874F5BD8B58D}"/>
              </a:ext>
            </a:extLst>
          </p:cNvPr>
          <p:cNvSpPr/>
          <p:nvPr userDrawn="1"/>
        </p:nvSpPr>
        <p:spPr>
          <a:xfrm>
            <a:off x="0" y="0"/>
            <a:ext cx="32399288" cy="42900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E8789CB-8A3D-7A1D-AD3C-A4F1CDE1F2C8}"/>
              </a:ext>
            </a:extLst>
          </p:cNvPr>
          <p:cNvSpPr txBox="1"/>
          <p:nvPr userDrawn="1"/>
        </p:nvSpPr>
        <p:spPr>
          <a:xfrm>
            <a:off x="0" y="1"/>
            <a:ext cx="32399288" cy="2850776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/>
            <a:r>
              <a:rPr lang="pt-PT" sz="10000" b="1" i="0" dirty="0">
                <a:solidFill>
                  <a:srgbClr val="3A4F66"/>
                </a:solidFill>
                <a:effectLst/>
                <a:latin typeface="Roboto" panose="02000000000000000000" pitchFamily="2" charset="0"/>
              </a:rPr>
              <a:t>TIC@PORTUGAL’23</a:t>
            </a:r>
          </a:p>
          <a:p>
            <a:pPr algn="ctr"/>
            <a:r>
              <a:rPr lang="pt-PT" sz="4000" b="0" i="0" dirty="0">
                <a:solidFill>
                  <a:srgbClr val="3A4F66"/>
                </a:solidFill>
                <a:effectLst/>
                <a:latin typeface="-apple-system"/>
              </a:rPr>
              <a:t>XVII Encontro de Professores sobre Utilização Educativa das TIC</a:t>
            </a:r>
            <a:endParaRPr lang="pt-PT" sz="4400" b="1" i="0" dirty="0">
              <a:solidFill>
                <a:srgbClr val="3A4F66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12" name="Imagem 11" descr="Uma imagem com símbolo, Tipo de letra, logótipo, Gráficos&#10;&#10;Descrição gerada automaticamente">
            <a:extLst>
              <a:ext uri="{FF2B5EF4-FFF2-40B4-BE49-F238E27FC236}">
                <a16:creationId xmlns:a16="http://schemas.microsoft.com/office/drawing/2014/main" id="{93D975ED-BDB7-F96F-4BD4-F2151A8B990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31" y="345030"/>
            <a:ext cx="2995617" cy="3600000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09DE8AFE-C938-00CE-A811-1BE1ED9186A5}"/>
              </a:ext>
            </a:extLst>
          </p:cNvPr>
          <p:cNvSpPr/>
          <p:nvPr userDrawn="1"/>
        </p:nvSpPr>
        <p:spPr>
          <a:xfrm>
            <a:off x="0" y="40262860"/>
            <a:ext cx="32399288" cy="29377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905AA88-A297-4B9F-6644-79F850B1F838}"/>
              </a:ext>
            </a:extLst>
          </p:cNvPr>
          <p:cNvSpPr txBox="1"/>
          <p:nvPr userDrawn="1"/>
        </p:nvSpPr>
        <p:spPr>
          <a:xfrm>
            <a:off x="152400" y="2179767"/>
            <a:ext cx="32399288" cy="2141778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/>
          <a:p>
            <a:pPr algn="ctr"/>
            <a:r>
              <a:rPr lang="pt-PT" sz="6600" b="1" i="0" dirty="0">
                <a:solidFill>
                  <a:srgbClr val="3A4F66"/>
                </a:solidFill>
                <a:effectLst/>
                <a:latin typeface="Roboto" panose="02000000000000000000" pitchFamily="2" charset="0"/>
              </a:rPr>
              <a:t>Uso significativo das TIC em gestão escolar na transição digital</a:t>
            </a:r>
            <a:endParaRPr lang="pt-PT" sz="9600" dirty="0">
              <a:solidFill>
                <a:srgbClr val="3A4F66"/>
              </a:solidFill>
            </a:endParaRPr>
          </a:p>
        </p:txBody>
      </p:sp>
      <p:pic>
        <p:nvPicPr>
          <p:cNvPr id="3" name="Imagem 2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8EFE3AB0-211E-1A8C-40E5-C94AF78C2D65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205" y="41672838"/>
            <a:ext cx="2322910" cy="1207913"/>
          </a:xfrm>
          <a:prstGeom prst="rect">
            <a:avLst/>
          </a:prstGeom>
        </p:spPr>
      </p:pic>
      <p:pic>
        <p:nvPicPr>
          <p:cNvPr id="7" name="Imagem 6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743A4483-42FE-FA26-B04D-07D235DDD39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929" y="41688324"/>
            <a:ext cx="2322910" cy="1176941"/>
          </a:xfrm>
          <a:prstGeom prst="rect">
            <a:avLst/>
          </a:prstGeom>
        </p:spPr>
      </p:pic>
      <p:pic>
        <p:nvPicPr>
          <p:cNvPr id="9" name="Imagem 8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35DC8B91-CE6D-B7CC-7BED-01F28E67C69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067" y="41684630"/>
            <a:ext cx="2322910" cy="1184328"/>
          </a:xfrm>
          <a:prstGeom prst="rect">
            <a:avLst/>
          </a:prstGeom>
        </p:spPr>
      </p:pic>
      <p:pic>
        <p:nvPicPr>
          <p:cNvPr id="21" name="Imagem 20" descr="Uma imagem com texto, Tipo de letra, logótipo, símbolo&#10;&#10;Descrição gerada automaticamente">
            <a:extLst>
              <a:ext uri="{FF2B5EF4-FFF2-40B4-BE49-F238E27FC236}">
                <a16:creationId xmlns:a16="http://schemas.microsoft.com/office/drawing/2014/main" id="{51257D49-DE0B-DBD8-00CE-B1EF6CF7A88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423" y="41637009"/>
            <a:ext cx="2322910" cy="1279569"/>
          </a:xfrm>
          <a:prstGeom prst="rect">
            <a:avLst/>
          </a:prstGeom>
        </p:spPr>
      </p:pic>
      <p:pic>
        <p:nvPicPr>
          <p:cNvPr id="23" name="Imagem 22" descr="Uma imagem com texto, Tipo de letra, logótipo, número&#10;&#10;Descrição gerada automaticamente">
            <a:extLst>
              <a:ext uri="{FF2B5EF4-FFF2-40B4-BE49-F238E27FC236}">
                <a16:creationId xmlns:a16="http://schemas.microsoft.com/office/drawing/2014/main" id="{A3188BB6-86CD-3237-4652-AEAB3155348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51" y="41795937"/>
            <a:ext cx="2322910" cy="961715"/>
          </a:xfrm>
          <a:prstGeom prst="rect">
            <a:avLst/>
          </a:prstGeom>
        </p:spPr>
      </p:pic>
      <p:pic>
        <p:nvPicPr>
          <p:cNvPr id="4" name="Imagem 3" descr="Uma imagem com Tipo de letra, logótipo, texto, captura de ecrã&#10;&#10;Descrição gerada automaticamente">
            <a:extLst>
              <a:ext uri="{FF2B5EF4-FFF2-40B4-BE49-F238E27FC236}">
                <a16:creationId xmlns:a16="http://schemas.microsoft.com/office/drawing/2014/main" id="{CFF6B1AE-93E6-97E8-E330-E290BB9B8F3E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9117" y="41452370"/>
            <a:ext cx="2613274" cy="1648849"/>
          </a:xfrm>
          <a:prstGeom prst="rect">
            <a:avLst/>
          </a:prstGeom>
        </p:spPr>
      </p:pic>
      <p:pic>
        <p:nvPicPr>
          <p:cNvPr id="6" name="Imagem 5" descr="Uma imagem com captura de ecrã, Tipo de letra, Gráficos, design gráfico&#10;&#10;Descrição gerada automaticamente">
            <a:extLst>
              <a:ext uri="{FF2B5EF4-FFF2-40B4-BE49-F238E27FC236}">
                <a16:creationId xmlns:a16="http://schemas.microsoft.com/office/drawing/2014/main" id="{63EC20D9-0220-4ADE-20A7-E5609719A02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2085" y="41621042"/>
            <a:ext cx="2003510" cy="1189584"/>
          </a:xfrm>
          <a:prstGeom prst="rect">
            <a:avLst/>
          </a:prstGeom>
        </p:spPr>
      </p:pic>
      <p:pic>
        <p:nvPicPr>
          <p:cNvPr id="11" name="Imagem 10" descr="Uma imagem com texto, Tipo de letra, símbolo, captura de ecrã&#10;&#10;Descrição gerada automaticamente">
            <a:extLst>
              <a:ext uri="{FF2B5EF4-FFF2-40B4-BE49-F238E27FC236}">
                <a16:creationId xmlns:a16="http://schemas.microsoft.com/office/drawing/2014/main" id="{76096D7D-059C-0494-94D9-CA5A8CFAE3E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6183" y="40970239"/>
            <a:ext cx="2003510" cy="2003510"/>
          </a:xfrm>
          <a:prstGeom prst="rect">
            <a:avLst/>
          </a:prstGeom>
        </p:spPr>
      </p:pic>
      <p:pic>
        <p:nvPicPr>
          <p:cNvPr id="15" name="Imagem 14" descr="Uma imagem com Gráficos, símbolo, texto, captura de ecrã&#10;&#10;Descrição gerada automaticamente">
            <a:extLst>
              <a:ext uri="{FF2B5EF4-FFF2-40B4-BE49-F238E27FC236}">
                <a16:creationId xmlns:a16="http://schemas.microsoft.com/office/drawing/2014/main" id="{44F23CAE-2BE4-2C61-8AF4-617A1691DFCD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985" y="41442834"/>
            <a:ext cx="2003510" cy="1546000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2006D02-9830-DA11-4024-1ED2C2801C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2215" y="41696564"/>
            <a:ext cx="2077082" cy="1038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CTIC Viseu – ESE IPV">
            <a:extLst>
              <a:ext uri="{FF2B5EF4-FFF2-40B4-BE49-F238E27FC236}">
                <a16:creationId xmlns:a16="http://schemas.microsoft.com/office/drawing/2014/main" id="{337D9D29-E580-4A7D-0FFD-A37F8BD42A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972" y="41720310"/>
            <a:ext cx="1613334" cy="99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overno de Portugal">
            <a:extLst>
              <a:ext uri="{FF2B5EF4-FFF2-40B4-BE49-F238E27FC236}">
                <a16:creationId xmlns:a16="http://schemas.microsoft.com/office/drawing/2014/main" id="{85A14F98-2EA5-AAB6-600D-16B83A0EC8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52" y="40569733"/>
            <a:ext cx="5151026" cy="68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138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None/>
        <a:defRPr sz="9921" kern="1200">
          <a:solidFill>
            <a:srgbClr val="3A4F66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rgbClr val="3A4F66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rgbClr val="3A4F66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rgbClr val="3A4F66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rgbClr val="3A4F66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06B35B57-F2BC-96FB-338E-1E69BF4CD26B}"/>
              </a:ext>
            </a:extLst>
          </p:cNvPr>
          <p:cNvGrpSpPr/>
          <p:nvPr/>
        </p:nvGrpSpPr>
        <p:grpSpPr>
          <a:xfrm>
            <a:off x="2227450" y="10091164"/>
            <a:ext cx="27944388" cy="29325099"/>
            <a:chOff x="2227450" y="10101676"/>
            <a:chExt cx="27944388" cy="29325099"/>
          </a:xfrm>
        </p:grpSpPr>
        <p:sp>
          <p:nvSpPr>
            <p:cNvPr id="5" name="Text Placeholder 2">
              <a:extLst>
                <a:ext uri="{FF2B5EF4-FFF2-40B4-BE49-F238E27FC236}">
                  <a16:creationId xmlns:a16="http://schemas.microsoft.com/office/drawing/2014/main" id="{C13C3DCB-3D89-26E7-6B31-F518A34E4873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1699644" y="10101676"/>
              <a:ext cx="9000000" cy="29325099"/>
            </a:xfrm>
            <a:prstGeom prst="rect">
              <a:avLst/>
            </a:prstGeom>
            <a:solidFill>
              <a:schemeClr val="tx1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0" indent="0" algn="l" defTabSz="3239902" rtl="0" eaLnBrk="1" latinLnBrk="0" hangingPunct="1">
                <a:lnSpc>
                  <a:spcPct val="90000"/>
                </a:lnSpc>
                <a:spcBef>
                  <a:spcPts val="3543"/>
                </a:spcBef>
                <a:buFont typeface="Arial" panose="020B0604020202020204" pitchFamily="34" charset="0"/>
                <a:buNone/>
                <a:defRPr sz="9921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1pPr>
              <a:lvl2pPr marL="2429927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8504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2pPr>
              <a:lvl3pPr marL="4049878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7086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3pPr>
              <a:lvl4pPr marL="5669829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4pPr>
              <a:lvl5pPr marL="7289780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rgbClr val="3A4F66"/>
                  </a:solidFill>
                  <a:latin typeface="+mn-lt"/>
                  <a:ea typeface="+mn-ea"/>
                  <a:cs typeface="+mn-cs"/>
                </a:defRPr>
              </a:lvl5pPr>
              <a:lvl6pPr marL="8909731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0529682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2149633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3769584" indent="-809976" algn="l" defTabSz="3239902" rtl="0" eaLnBrk="1" latinLnBrk="0" hangingPunct="1">
                <a:lnSpc>
                  <a:spcPct val="90000"/>
                </a:lnSpc>
                <a:spcBef>
                  <a:spcPts val="1772"/>
                </a:spcBef>
                <a:buFont typeface="Arial" panose="020B0604020202020204" pitchFamily="34" charset="0"/>
                <a:buChar char="•"/>
                <a:defRPr sz="6378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PT" dirty="0"/>
                <a:t>RESULTADOS</a:t>
              </a:r>
            </a:p>
          </p:txBody>
        </p: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DDDD7D41-C748-DCA4-EAA6-AB336A2A7456}"/>
                </a:ext>
              </a:extLst>
            </p:cNvPr>
            <p:cNvGrpSpPr/>
            <p:nvPr userDrawn="1"/>
          </p:nvGrpSpPr>
          <p:grpSpPr>
            <a:xfrm>
              <a:off x="21171838" y="10101676"/>
              <a:ext cx="9000000" cy="29325099"/>
              <a:chOff x="21171838" y="10101676"/>
              <a:chExt cx="9000000" cy="29325099"/>
            </a:xfrm>
          </p:grpSpPr>
          <p:sp>
            <p:nvSpPr>
              <p:cNvPr id="11" name="Text Placeholder 2">
                <a:extLst>
                  <a:ext uri="{FF2B5EF4-FFF2-40B4-BE49-F238E27FC236}">
                    <a16:creationId xmlns:a16="http://schemas.microsoft.com/office/drawing/2014/main" id="{D778555D-AB10-383A-9543-1ECEABB472BD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1171838" y="10101676"/>
                <a:ext cx="9000000" cy="2208113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CONCLUSÃO</a:t>
                </a:r>
              </a:p>
            </p:txBody>
          </p:sp>
          <p:sp>
            <p:nvSpPr>
              <p:cNvPr id="12" name="Text Placeholder 2">
                <a:extLst>
                  <a:ext uri="{FF2B5EF4-FFF2-40B4-BE49-F238E27FC236}">
                    <a16:creationId xmlns:a16="http://schemas.microsoft.com/office/drawing/2014/main" id="{3E01B572-6443-B20F-BA1C-877A8E6EEFBA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21171838" y="33029405"/>
                <a:ext cx="9000000" cy="639737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BILBIOGRAFIA</a:t>
                </a:r>
              </a:p>
            </p:txBody>
          </p:sp>
        </p:grpSp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15ACBBB6-6A60-DDE4-E30F-A2894E5D8ABA}"/>
                </a:ext>
              </a:extLst>
            </p:cNvPr>
            <p:cNvGrpSpPr/>
            <p:nvPr userDrawn="1"/>
          </p:nvGrpSpPr>
          <p:grpSpPr>
            <a:xfrm>
              <a:off x="2227450" y="10101676"/>
              <a:ext cx="9000000" cy="29325099"/>
              <a:chOff x="11699644" y="10101676"/>
              <a:chExt cx="9000000" cy="29325099"/>
            </a:xfrm>
          </p:grpSpPr>
          <p:sp>
            <p:nvSpPr>
              <p:cNvPr id="8" name="Text Placeholder 2">
                <a:extLst>
                  <a:ext uri="{FF2B5EF4-FFF2-40B4-BE49-F238E27FC236}">
                    <a16:creationId xmlns:a16="http://schemas.microsoft.com/office/drawing/2014/main" id="{736478F5-CFCF-F50B-6C67-40F593B70263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10101676"/>
                <a:ext cx="9000000" cy="8885571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INTRODUÇÃO</a:t>
                </a:r>
              </a:p>
            </p:txBody>
          </p:sp>
          <p:sp>
            <p:nvSpPr>
              <p:cNvPr id="9" name="Text Placeholder 2">
                <a:extLst>
                  <a:ext uri="{FF2B5EF4-FFF2-40B4-BE49-F238E27FC236}">
                    <a16:creationId xmlns:a16="http://schemas.microsoft.com/office/drawing/2014/main" id="{D8980D3F-1855-FD99-B693-D0C2B4CDBC3F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20012654"/>
                <a:ext cx="9000000" cy="6397370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OBJETIVO</a:t>
                </a:r>
              </a:p>
            </p:txBody>
          </p:sp>
          <p:sp>
            <p:nvSpPr>
              <p:cNvPr id="10" name="Text Placeholder 2">
                <a:extLst>
                  <a:ext uri="{FF2B5EF4-FFF2-40B4-BE49-F238E27FC236}">
                    <a16:creationId xmlns:a16="http://schemas.microsoft.com/office/drawing/2014/main" id="{56AD2B6F-94E2-EC07-A526-8C258F027A3C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11699644" y="27435430"/>
                <a:ext cx="9000000" cy="11991345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3239902" rtl="0" eaLnBrk="1" latinLnBrk="0" hangingPunct="1">
                  <a:lnSpc>
                    <a:spcPct val="90000"/>
                  </a:lnSpc>
                  <a:spcBef>
                    <a:spcPts val="3543"/>
                  </a:spcBef>
                  <a:buFont typeface="Arial" panose="020B0604020202020204" pitchFamily="34" charset="0"/>
                  <a:buNone/>
                  <a:defRPr sz="9921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1pPr>
                <a:lvl2pPr marL="2429927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8504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2pPr>
                <a:lvl3pPr marL="4049878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7086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3pPr>
                <a:lvl4pPr marL="5669829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4pPr>
                <a:lvl5pPr marL="7289780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rgbClr val="3A4F66"/>
                    </a:solidFill>
                    <a:latin typeface="+mn-lt"/>
                    <a:ea typeface="+mn-ea"/>
                    <a:cs typeface="+mn-cs"/>
                  </a:defRPr>
                </a:lvl5pPr>
                <a:lvl6pPr marL="8909731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529682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149633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3769584" indent="-809976" algn="l" defTabSz="3239902" rtl="0" eaLnBrk="1" latinLnBrk="0" hangingPunct="1">
                  <a:lnSpc>
                    <a:spcPct val="90000"/>
                  </a:lnSpc>
                  <a:spcBef>
                    <a:spcPts val="1772"/>
                  </a:spcBef>
                  <a:buFont typeface="Arial" panose="020B0604020202020204" pitchFamily="34" charset="0"/>
                  <a:buChar char="•"/>
                  <a:defRPr sz="6378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pt-PT" dirty="0"/>
                  <a:t>DISCUSSÃO</a:t>
                </a:r>
              </a:p>
            </p:txBody>
          </p:sp>
        </p:grpSp>
      </p:grp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56664A9C-A94A-EA9D-47AC-62D93690255B}"/>
              </a:ext>
            </a:extLst>
          </p:cNvPr>
          <p:cNvSpPr/>
          <p:nvPr/>
        </p:nvSpPr>
        <p:spPr>
          <a:xfrm>
            <a:off x="2227450" y="4666577"/>
            <a:ext cx="27944385" cy="214177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pt-PT" sz="7200" b="1" dirty="0">
                <a:solidFill>
                  <a:schemeClr val="tx1"/>
                </a:solidFill>
              </a:rPr>
              <a:t>TÍTULO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A9ECDAF5-1B06-6F5E-969A-F59BD510508B}"/>
              </a:ext>
            </a:extLst>
          </p:cNvPr>
          <p:cNvSpPr/>
          <p:nvPr/>
        </p:nvSpPr>
        <p:spPr>
          <a:xfrm>
            <a:off x="2227449" y="7217302"/>
            <a:ext cx="27944385" cy="2141778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pt-PT" sz="7200" b="1" dirty="0">
                <a:solidFill>
                  <a:schemeClr val="tx1"/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835713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88</TotalTime>
  <Words>8</Words>
  <Application>Microsoft Office PowerPoint</Application>
  <PresentationFormat>Personalizados</PresentationFormat>
  <Paragraphs>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Educom Apte</dc:creator>
  <cp:lastModifiedBy>David Costa</cp:lastModifiedBy>
  <cp:revision>9</cp:revision>
  <dcterms:created xsi:type="dcterms:W3CDTF">2023-05-16T09:16:25Z</dcterms:created>
  <dcterms:modified xsi:type="dcterms:W3CDTF">2023-06-02T08:02:39Z</dcterms:modified>
</cp:coreProperties>
</file>